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89"/>
  </p:notesMasterIdLst>
  <p:handoutMasterIdLst>
    <p:handoutMasterId r:id="rId90"/>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75" r:id="rId19"/>
    <p:sldId id="1310" r:id="rId20"/>
    <p:sldId id="1315" r:id="rId21"/>
    <p:sldId id="1365" r:id="rId22"/>
    <p:sldId id="1372" r:id="rId23"/>
    <p:sldId id="1374" r:id="rId24"/>
    <p:sldId id="1380" r:id="rId25"/>
    <p:sldId id="1387" r:id="rId26"/>
    <p:sldId id="1388" r:id="rId27"/>
    <p:sldId id="1385" r:id="rId28"/>
    <p:sldId id="1386" r:id="rId29"/>
    <p:sldId id="1311" r:id="rId30"/>
    <p:sldId id="1346" r:id="rId31"/>
    <p:sldId id="1312" r:id="rId32"/>
    <p:sldId id="1313" r:id="rId33"/>
    <p:sldId id="1318" r:id="rId34"/>
    <p:sldId id="1317" r:id="rId35"/>
    <p:sldId id="1383" r:id="rId36"/>
    <p:sldId id="1316" r:id="rId37"/>
    <p:sldId id="1373" r:id="rId38"/>
    <p:sldId id="1322" r:id="rId39"/>
    <p:sldId id="1366" r:id="rId40"/>
    <p:sldId id="1376" r:id="rId41"/>
    <p:sldId id="1377" r:id="rId42"/>
    <p:sldId id="1371" r:id="rId43"/>
    <p:sldId id="1321" r:id="rId44"/>
    <p:sldId id="1319" r:id="rId45"/>
    <p:sldId id="1367" r:id="rId46"/>
    <p:sldId id="1320" r:id="rId47"/>
    <p:sldId id="1329" r:id="rId48"/>
    <p:sldId id="1378" r:id="rId49"/>
    <p:sldId id="1384" r:id="rId50"/>
    <p:sldId id="1391" r:id="rId51"/>
    <p:sldId id="1381" r:id="rId52"/>
    <p:sldId id="1390" r:id="rId53"/>
    <p:sldId id="1389" r:id="rId54"/>
    <p:sldId id="1382" r:id="rId55"/>
    <p:sldId id="1353" r:id="rId56"/>
    <p:sldId id="1369" r:id="rId57"/>
    <p:sldId id="1359" r:id="rId58"/>
    <p:sldId id="1326" r:id="rId59"/>
    <p:sldId id="1328" r:id="rId60"/>
    <p:sldId id="1330" r:id="rId61"/>
    <p:sldId id="1331" r:id="rId62"/>
    <p:sldId id="1332" r:id="rId63"/>
    <p:sldId id="1333" r:id="rId64"/>
    <p:sldId id="1334" r:id="rId65"/>
    <p:sldId id="1336" r:id="rId66"/>
    <p:sldId id="1337" r:id="rId67"/>
    <p:sldId id="1338" r:id="rId68"/>
    <p:sldId id="1339" r:id="rId69"/>
    <p:sldId id="1340" r:id="rId70"/>
    <p:sldId id="1341" r:id="rId71"/>
    <p:sldId id="1342" r:id="rId72"/>
    <p:sldId id="1343" r:id="rId73"/>
    <p:sldId id="1344" r:id="rId74"/>
    <p:sldId id="1345" r:id="rId75"/>
    <p:sldId id="1347" r:id="rId76"/>
    <p:sldId id="1348" r:id="rId77"/>
    <p:sldId id="1349" r:id="rId78"/>
    <p:sldId id="1350" r:id="rId79"/>
    <p:sldId id="1351" r:id="rId80"/>
    <p:sldId id="1352" r:id="rId81"/>
    <p:sldId id="1354" r:id="rId82"/>
    <p:sldId id="1355" r:id="rId83"/>
    <p:sldId id="1356" r:id="rId84"/>
    <p:sldId id="1357" r:id="rId85"/>
    <p:sldId id="1358" r:id="rId86"/>
    <p:sldId id="1360" r:id="rId87"/>
    <p:sldId id="1248" r:id="rId8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 id="1374"/>
            <p14:sldId id="1380"/>
            <p14:sldId id="1387"/>
            <p14:sldId id="1388"/>
            <p14:sldId id="1385"/>
            <p14:sldId id="1386"/>
            <p14:sldId id="1311"/>
            <p14:sldId id="1346"/>
            <p14:sldId id="1312"/>
            <p14:sldId id="1313"/>
            <p14:sldId id="1318"/>
            <p14:sldId id="1317"/>
            <p14:sldId id="1383"/>
            <p14:sldId id="1316"/>
            <p14:sldId id="1373"/>
            <p14:sldId id="1322"/>
            <p14:sldId id="1366"/>
            <p14:sldId id="1376"/>
            <p14:sldId id="1377"/>
            <p14:sldId id="1371"/>
            <p14:sldId id="1321"/>
            <p14:sldId id="1319"/>
            <p14:sldId id="1367"/>
            <p14:sldId id="1320"/>
            <p14:sldId id="1329"/>
            <p14:sldId id="1378"/>
            <p14:sldId id="1384"/>
            <p14:sldId id="1391"/>
            <p14:sldId id="1381"/>
            <p14:sldId id="1390"/>
            <p14:sldId id="1389"/>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varScale="1">
        <p:scale>
          <a:sx n="54" d="100"/>
          <a:sy n="54" d="100"/>
        </p:scale>
        <p:origin x="942" y="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notesMaster" Target="notesMasters/notesMaster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9/11/2017 4:51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9/11/2017 4:50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9/11/2017 4:50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54111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mailto:admin@gov.slg044.u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2"/>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2"/>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2"/>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2"/>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2"/>
              </a:rPr>
              <a:t>admin@gov.slg044.us</a:t>
            </a:r>
            <a:r>
              <a:rPr lang="en-US" sz="2000" dirty="0"/>
              <a:t>), limitation of no pass-through authentication.</a:t>
            </a:r>
          </a:p>
          <a:p>
            <a:pPr marL="457200" indent="-457200">
              <a:buFont typeface="+mj-lt"/>
              <a:buAutoNum type="alphaLcParenR"/>
            </a:pPr>
            <a:r>
              <a:rPr lang="en-US" sz="2000" dirty="0"/>
              <a:t>B2B Integrated identities (not available yet):  (admin@slg044.us)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2"/>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3"/>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34458"/>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2667000" cy="412728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5" name="Picture 4"/>
          <p:cNvPicPr>
            <a:picLocks noChangeAspect="1"/>
          </p:cNvPicPr>
          <p:nvPr/>
        </p:nvPicPr>
        <p:blipFill>
          <a:blip r:embed="rId4"/>
          <a:stretch>
            <a:fillRect/>
          </a:stretch>
        </p:blipFill>
        <p:spPr>
          <a:xfrm>
            <a:off x="3246437" y="759244"/>
            <a:ext cx="8917766" cy="591039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2"/>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2"/>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 Resiliency </a:t>
            </a:r>
          </a:p>
        </p:txBody>
      </p:sp>
      <p:sp>
        <p:nvSpPr>
          <p:cNvPr id="3" name="Text Placeholder 2"/>
          <p:cNvSpPr>
            <a:spLocks noGrp="1"/>
          </p:cNvSpPr>
          <p:nvPr>
            <p:ph type="body" sz="quarter" idx="10"/>
          </p:nvPr>
        </p:nvSpPr>
        <p:spPr>
          <a:xfrm>
            <a:off x="274639" y="1177453"/>
            <a:ext cx="5486399" cy="2431435"/>
          </a:xfrm>
        </p:spPr>
        <p:txBody>
          <a:bodyPr/>
          <a:lstStyle/>
          <a:p>
            <a:pPr marL="457200" lvl="0" indent="-457200">
              <a:buFont typeface="+mj-lt"/>
              <a:buAutoNum type="alphaUcPeriod"/>
            </a:pPr>
            <a:r>
              <a:rPr lang="en-US" sz="2000" dirty="0"/>
              <a:t>Single VPN to each of the Four Sites, in a Hub and Spoke model within the Site.</a:t>
            </a:r>
          </a:p>
          <a:p>
            <a:pPr marL="457200" lvl="0" indent="-457200">
              <a:buFont typeface="+mj-lt"/>
              <a:buAutoNum type="alphaUcPeriod"/>
            </a:pPr>
            <a:r>
              <a:rPr lang="en-US" sz="2000" dirty="0"/>
              <a:t>ExpressRoute Peering from Single Peering Location, with VPN failover to each Site</a:t>
            </a:r>
          </a:p>
          <a:p>
            <a:pPr marL="457200" lvl="0" indent="-457200">
              <a:buFont typeface="+mj-lt"/>
              <a:buAutoNum type="alphaUcPeriod"/>
            </a:pPr>
            <a:r>
              <a:rPr lang="en-US" sz="2000" dirty="0"/>
              <a:t>ExpressRoute Peering from Multiple  peering locations, with Active/Active VPN to each Site and multiple sources.</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197032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292662"/>
          </a:xfrm>
        </p:spPr>
        <p:txBody>
          <a:bodyPr/>
          <a:lstStyle/>
          <a:p>
            <a:r>
              <a:rPr lang="en-US" dirty="0"/>
              <a:t>Manage access to Storage Accounts using KeyVault</a:t>
            </a:r>
          </a:p>
          <a:p>
            <a:endParaRPr lang="en-US" dirty="0"/>
          </a:p>
        </p:txBody>
      </p:sp>
      <p:sp>
        <p:nvSpPr>
          <p:cNvPr id="3" name="Title 2"/>
          <p:cNvSpPr>
            <a:spLocks noGrp="1"/>
          </p:cNvSpPr>
          <p:nvPr>
            <p:ph type="title"/>
          </p:nvPr>
        </p:nvSpPr>
        <p:spPr/>
        <p:txBody>
          <a:bodyPr/>
          <a:lstStyle/>
          <a:p>
            <a:r>
              <a:rPr lang="en-US" dirty="0"/>
              <a:t>KeyVault Integrated Storage</a:t>
            </a: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2"/>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2"/>
              </a:rPr>
              <a:t>https://github.com/willstg/AzureFoundation</a:t>
            </a:r>
            <a:endParaRPr lang="en-US" dirty="0"/>
          </a:p>
        </p:txBody>
      </p:sp>
      <p:pic>
        <p:nvPicPr>
          <p:cNvPr id="3" name="Picture 2"/>
          <p:cNvPicPr>
            <a:picLocks noChangeAspect="1"/>
          </p:cNvPicPr>
          <p:nvPr/>
        </p:nvPicPr>
        <p:blipFill>
          <a:blip r:embed="rId3"/>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2"/>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2"/>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c0a86418-2b64-471f-9481-49bf08eb0dd7"/>
    <ds:schemaRef ds:uri="1f65bb1f-ea05-496a-8d40-636bcb76c6ea"/>
    <ds:schemaRef ds:uri="http://purl.org/dc/dcmitype/"/>
    <ds:schemaRef ds:uri="http://purl.org/dc/elements/1.1/"/>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BF57AF-D0DD-4DD1-AAB5-5D0E2DF9FBA5}">
  <ds:schemaRefs>
    <ds:schemaRef ds:uri="office.server.policy"/>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39449</TotalTime>
  <Words>6433</Words>
  <Application>Microsoft Office PowerPoint</Application>
  <PresentationFormat>Custom</PresentationFormat>
  <Paragraphs>651</Paragraphs>
  <Slides>81</Slides>
  <Notes>23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Prerequisites and Checklist</vt:lpstr>
      <vt:lpstr>AzureFoundation Checklist</vt:lpstr>
      <vt:lpstr>The AzureFoundation Modules</vt:lpstr>
      <vt:lpstr>Technology Used in AzureFoundation</vt:lpstr>
      <vt:lpstr>Modules</vt:lpstr>
      <vt:lpstr>Security and Identity</vt:lpstr>
      <vt:lpstr>Azure Active Directory with a Sovereign Cloud</vt:lpstr>
      <vt:lpstr>MAG Domain Masking Options</vt:lpstr>
      <vt:lpstr>Identity Overview in the MAG</vt:lpstr>
      <vt:lpstr>Monitoring and Management</vt:lpstr>
      <vt:lpstr>PowerPoint Presentation</vt:lpstr>
      <vt:lpstr>Common Issues and Limitations</vt:lpstr>
      <vt:lpstr>Stakeholder Personas</vt:lpstr>
      <vt:lpstr>Important Information about Account Owners</vt:lpstr>
      <vt:lpstr>Financial Reporting for Enterprise Enrollment</vt:lpstr>
      <vt:lpstr>Financial Setup Using Departments</vt:lpstr>
      <vt:lpstr>Pattern Overview Per Department</vt:lpstr>
      <vt:lpstr>Alternative Approaches</vt:lpstr>
      <vt:lpstr>PowerPoint Presentation</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Subscription VNET Integration</vt:lpstr>
      <vt:lpstr>Hybrid Network Integration</vt:lpstr>
      <vt:lpstr>Azure Built In Security</vt:lpstr>
      <vt:lpstr>AzureFoundation VNET Design </vt:lpstr>
      <vt:lpstr>AzureFoundation Virtual Network Appliances</vt:lpstr>
      <vt:lpstr>Why /16 versus /25</vt:lpstr>
      <vt:lpstr>WAN Resiliency </vt:lpstr>
      <vt:lpstr>Databases and Storage</vt:lpstr>
      <vt:lpstr>KeyVault Integrated Storage</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110</cp:revision>
  <dcterms:created xsi:type="dcterms:W3CDTF">2016-11-09T01:21:01Z</dcterms:created>
  <dcterms:modified xsi:type="dcterms:W3CDTF">2017-09-12T19:57:59Z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